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59" r:id="rId5"/>
    <p:sldId id="27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88" autoAdjust="0"/>
    <p:restoredTop sz="79325" autoAdjust="0"/>
  </p:normalViewPr>
  <p:slideViewPr>
    <p:cSldViewPr snapToGrid="0">
      <p:cViewPr varScale="1">
        <p:scale>
          <a:sx n="69" d="100"/>
          <a:sy n="69" d="100"/>
        </p:scale>
        <p:origin x="105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03190E-EB19-47C9-B530-3A4D4C5E43AD}" type="datetimeFigureOut">
              <a:rPr lang="en-US" smtClean="0"/>
              <a:t>11/29/2020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5789E-C8F7-491F-AE1C-85F5DE607E52}" type="slidenum">
              <a:rPr lang="en-US" smtClean="0"/>
              <a:t>‹#›</a:t>
            </a:fld>
            <a:endParaRPr lang="en-US"/>
          </a:p>
        </p:txBody>
      </p:sp>
    </p:spTree>
    <p:extLst>
      <p:ext uri="{BB962C8B-B14F-4D97-AF65-F5344CB8AC3E}">
        <p14:creationId xmlns:p14="http://schemas.microsoft.com/office/powerpoint/2010/main" val="3019827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hys.org/news/2014-11-turtles-muscle-power-due-rigid.html#jCp"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jeb.biologists.org/content/206/19/3391#ref-54" TargetMode="External"/><Relationship Id="rId3" Type="http://schemas.openxmlformats.org/officeDocument/2006/relationships/hyperlink" Target="http://jeb.biologists.org/content/206/19/3391#ref-44" TargetMode="External"/><Relationship Id="rId7" Type="http://schemas.openxmlformats.org/officeDocument/2006/relationships/hyperlink" Target="http://jeb.biologists.org/content/206/19/3391#ref-31"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jeb.biologists.org/content/206/19/3391#ref-18" TargetMode="External"/><Relationship Id="rId5" Type="http://schemas.openxmlformats.org/officeDocument/2006/relationships/hyperlink" Target="http://jeb.biologists.org/content/206/19/3391#ref-27" TargetMode="External"/><Relationship Id="rId4" Type="http://schemas.openxmlformats.org/officeDocument/2006/relationships/hyperlink" Target="http://jeb.biologists.org/content/206/19/3391#ref-26" TargetMode="External"/><Relationship Id="rId9" Type="http://schemas.openxmlformats.org/officeDocument/2006/relationships/hyperlink" Target="http://jeb.biologists.org/content/206/19/3391#F1"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jeb.biologists.org/content/206/19/3391#ref-54" TargetMode="External"/><Relationship Id="rId3" Type="http://schemas.openxmlformats.org/officeDocument/2006/relationships/hyperlink" Target="http://jeb.biologists.org/content/206/19/3391#ref-44" TargetMode="External"/><Relationship Id="rId7" Type="http://schemas.openxmlformats.org/officeDocument/2006/relationships/hyperlink" Target="http://jeb.biologists.org/content/206/19/3391#ref-31"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jeb.biologists.org/content/206/19/3391#ref-18" TargetMode="External"/><Relationship Id="rId5" Type="http://schemas.openxmlformats.org/officeDocument/2006/relationships/hyperlink" Target="http://jeb.biologists.org/content/206/19/3391#ref-27" TargetMode="External"/><Relationship Id="rId4" Type="http://schemas.openxmlformats.org/officeDocument/2006/relationships/hyperlink" Target="http://jeb.biologists.org/content/206/19/3391#ref-26" TargetMode="External"/><Relationship Id="rId9" Type="http://schemas.openxmlformats.org/officeDocument/2006/relationships/hyperlink" Target="http://jeb.biologists.org/content/206/19/3391#F1"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5789E-C8F7-491F-AE1C-85F5DE607E52}" type="slidenum">
              <a:rPr lang="en-US" smtClean="0"/>
              <a:t>5</a:t>
            </a:fld>
            <a:endParaRPr lang="en-US"/>
          </a:p>
        </p:txBody>
      </p:sp>
    </p:spTree>
    <p:extLst>
      <p:ext uri="{BB962C8B-B14F-4D97-AF65-F5344CB8AC3E}">
        <p14:creationId xmlns:p14="http://schemas.microsoft.com/office/powerpoint/2010/main" val="1327973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Computed Tomography rendering of a snapping turtle (</a:t>
            </a:r>
            <a:r>
              <a:rPr lang="en-US" sz="1200" b="0" i="0" kern="1200" dirty="0" err="1">
                <a:solidFill>
                  <a:schemeClr val="tx1"/>
                </a:solidFill>
                <a:effectLst/>
                <a:latin typeface="+mn-lt"/>
                <a:ea typeface="+mn-ea"/>
                <a:cs typeface="+mn-cs"/>
              </a:rPr>
              <a:t>Chelydra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serpentina</a:t>
            </a:r>
            <a:r>
              <a:rPr lang="en-US" sz="1200" b="0" i="0" kern="1200" dirty="0">
                <a:solidFill>
                  <a:schemeClr val="tx1"/>
                </a:solidFill>
                <a:effectLst/>
                <a:latin typeface="+mn-lt"/>
                <a:ea typeface="+mn-ea"/>
                <a:cs typeface="+mn-cs"/>
              </a:rPr>
              <a:t>) showing the skeleton (white), lungs (blue), and abdominal muscles (red and pink) used to ventilate the lungs. Because turtles have locked their ribs up into the iconic turtle shell, they can no longer use their ribs to breathe as in most other animals and instead have developed a unique abdominal muscle based system.</a:t>
            </a:r>
            <a:br>
              <a:rPr lang="en-US" dirty="0"/>
            </a:br>
            <a:br>
              <a:rPr lang="en-US" dirty="0"/>
            </a:br>
            <a:r>
              <a:rPr lang="en-US" sz="1200" b="0" i="0" kern="1200" dirty="0">
                <a:solidFill>
                  <a:schemeClr val="tx1"/>
                </a:solidFill>
                <a:effectLst/>
                <a:latin typeface="+mn-lt"/>
                <a:ea typeface="+mn-ea"/>
                <a:cs typeface="+mn-cs"/>
              </a:rPr>
              <a:t>Read more at: </a:t>
            </a:r>
            <a:r>
              <a:rPr lang="en-US" sz="1200" b="0" i="0" u="none" strike="noStrike" kern="1200" dirty="0">
                <a:solidFill>
                  <a:schemeClr val="tx1"/>
                </a:solidFill>
                <a:effectLst/>
                <a:latin typeface="+mn-lt"/>
                <a:ea typeface="+mn-ea"/>
                <a:cs typeface="+mn-cs"/>
                <a:hlinkClick r:id="rId3"/>
              </a:rPr>
              <a:t>https://phys.org/news/2014-11-turtles-muscle-power-due-rigid.html#jCp</a:t>
            </a:r>
            <a:endParaRPr lang="en-US" dirty="0"/>
          </a:p>
        </p:txBody>
      </p:sp>
      <p:sp>
        <p:nvSpPr>
          <p:cNvPr id="4" name="Slide Number Placeholder 3"/>
          <p:cNvSpPr>
            <a:spLocks noGrp="1"/>
          </p:cNvSpPr>
          <p:nvPr>
            <p:ph type="sldNum" sz="quarter" idx="10"/>
          </p:nvPr>
        </p:nvSpPr>
        <p:spPr/>
        <p:txBody>
          <a:bodyPr/>
          <a:lstStyle/>
          <a:p>
            <a:fld id="{F1618E72-7B96-452E-890F-DC98D04D9A2B}" type="slidenum">
              <a:rPr lang="en-US" smtClean="0"/>
              <a:t>20</a:t>
            </a:fld>
            <a:endParaRPr lang="en-US"/>
          </a:p>
        </p:txBody>
      </p:sp>
    </p:spTree>
    <p:extLst>
      <p:ext uri="{BB962C8B-B14F-4D97-AF65-F5344CB8AC3E}">
        <p14:creationId xmlns:p14="http://schemas.microsoft.com/office/powerpoint/2010/main" val="1627611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http://jeb.biologists.org/content/206/19/3391</a:t>
            </a:r>
          </a:p>
          <a:p>
            <a:r>
              <a:rPr lang="en-US" sz="1200" b="0" i="0" kern="1200" dirty="0">
                <a:solidFill>
                  <a:schemeClr val="tx1"/>
                </a:solidFill>
                <a:effectLst/>
                <a:latin typeface="+mn-lt"/>
                <a:ea typeface="+mn-ea"/>
                <a:cs typeface="+mn-cs"/>
              </a:rPr>
              <a:t>he transverse abdominis (TA) and oblique abdominis (OA) muscles alternate bilateral muscle activity to produce exhalation-inhalation breathing cycles in turtles at rest (</a:t>
            </a:r>
            <a:r>
              <a:rPr lang="en-US" sz="1200" b="0" i="0" u="none" strike="noStrike" kern="1200" dirty="0">
                <a:solidFill>
                  <a:schemeClr val="tx1"/>
                </a:solidFill>
                <a:effectLst/>
                <a:latin typeface="+mn-lt"/>
                <a:ea typeface="+mn-ea"/>
                <a:cs typeface="+mn-cs"/>
                <a:hlinkClick r:id="rId3"/>
              </a:rPr>
              <a:t>McCutcheon, 1943</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4"/>
              </a:rPr>
              <a:t>Gans</a:t>
            </a:r>
            <a:r>
              <a:rPr lang="en-US" sz="1200" b="0" i="0" u="none" strike="noStrike" kern="1200" dirty="0">
                <a:solidFill>
                  <a:schemeClr val="tx1"/>
                </a:solidFill>
                <a:effectLst/>
                <a:latin typeface="+mn-lt"/>
                <a:ea typeface="+mn-ea"/>
                <a:cs typeface="+mn-cs"/>
                <a:hlinkClick r:id="rId4"/>
              </a:rPr>
              <a:t> and Hughes, 1967</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Gaunt and </a:t>
            </a:r>
            <a:r>
              <a:rPr lang="en-US" sz="1200" b="0" i="0" u="none" strike="noStrike" kern="1200" dirty="0" err="1">
                <a:solidFill>
                  <a:schemeClr val="tx1"/>
                </a:solidFill>
                <a:effectLst/>
                <a:latin typeface="+mn-lt"/>
                <a:ea typeface="+mn-ea"/>
                <a:cs typeface="+mn-cs"/>
                <a:hlinkClick r:id="rId5"/>
              </a:rPr>
              <a:t>Gans</a:t>
            </a:r>
            <a:r>
              <a:rPr lang="en-US" sz="1200" b="0" i="0" u="none" strike="noStrike" kern="1200" dirty="0">
                <a:solidFill>
                  <a:schemeClr val="tx1"/>
                </a:solidFill>
                <a:effectLst/>
                <a:latin typeface="+mn-lt"/>
                <a:ea typeface="+mn-ea"/>
                <a:cs typeface="+mn-cs"/>
                <a:hlinkClick r:id="rId5"/>
              </a:rPr>
              <a:t>, 1969</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a:rPr>
              <a:t>Currie, 2001</a:t>
            </a:r>
            <a:r>
              <a:rPr lang="en-US" sz="1200" b="0" i="0" kern="1200" dirty="0">
                <a:solidFill>
                  <a:schemeClr val="tx1"/>
                </a:solidFill>
                <a:effectLst/>
                <a:latin typeface="+mn-lt"/>
                <a:ea typeface="+mn-ea"/>
                <a:cs typeface="+mn-cs"/>
              </a:rPr>
              <a:t>). These abdominal muscles are considered the primary ventilation mechanism of turtles because they are present in all extant turtle species (</a:t>
            </a:r>
            <a:r>
              <a:rPr lang="en-US" sz="1200" b="0" i="0" u="none" strike="noStrike" kern="1200" dirty="0">
                <a:solidFill>
                  <a:schemeClr val="tx1"/>
                </a:solidFill>
                <a:effectLst/>
                <a:latin typeface="+mn-lt"/>
                <a:ea typeface="+mn-ea"/>
                <a:cs typeface="+mn-cs"/>
                <a:hlinkClick r:id="rId7"/>
              </a:rPr>
              <a:t>George and Shaw, 1959</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a:rPr>
              <a:t>Shaw, 1962</a:t>
            </a:r>
            <a:r>
              <a:rPr lang="en-US" sz="1200" b="0" i="0" kern="1200" dirty="0">
                <a:solidFill>
                  <a:schemeClr val="tx1"/>
                </a:solidFill>
                <a:effectLst/>
                <a:latin typeface="+mn-lt"/>
                <a:ea typeface="+mn-ea"/>
                <a:cs typeface="+mn-cs"/>
              </a:rPr>
              <a:t>) and have been found to be active consistently during lung ventilation (</a:t>
            </a:r>
            <a:r>
              <a:rPr lang="en-US" sz="1200" b="0" i="0" u="none" strike="noStrike" kern="1200" dirty="0" err="1">
                <a:solidFill>
                  <a:schemeClr val="tx1"/>
                </a:solidFill>
                <a:effectLst/>
                <a:latin typeface="+mn-lt"/>
                <a:ea typeface="+mn-ea"/>
                <a:cs typeface="+mn-cs"/>
                <a:hlinkClick r:id="rId4"/>
              </a:rPr>
              <a:t>Gans</a:t>
            </a:r>
            <a:r>
              <a:rPr lang="en-US" sz="1200" b="0" i="0" u="none" strike="noStrike" kern="1200" dirty="0">
                <a:solidFill>
                  <a:schemeClr val="tx1"/>
                </a:solidFill>
                <a:effectLst/>
                <a:latin typeface="+mn-lt"/>
                <a:ea typeface="+mn-ea"/>
                <a:cs typeface="+mn-cs"/>
                <a:hlinkClick r:id="rId4"/>
              </a:rPr>
              <a:t> and Hughes, 1967</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Gaunt and </a:t>
            </a:r>
            <a:r>
              <a:rPr lang="en-US" sz="1200" b="0" i="0" u="none" strike="noStrike" kern="1200" dirty="0" err="1">
                <a:solidFill>
                  <a:schemeClr val="tx1"/>
                </a:solidFill>
                <a:effectLst/>
                <a:latin typeface="+mn-lt"/>
                <a:ea typeface="+mn-ea"/>
                <a:cs typeface="+mn-cs"/>
                <a:hlinkClick r:id="rId5"/>
              </a:rPr>
              <a:t>Gans</a:t>
            </a:r>
            <a:r>
              <a:rPr lang="en-US" sz="1200" b="0" i="0" u="none" strike="noStrike" kern="1200" dirty="0">
                <a:solidFill>
                  <a:schemeClr val="tx1"/>
                </a:solidFill>
                <a:effectLst/>
                <a:latin typeface="+mn-lt"/>
                <a:ea typeface="+mn-ea"/>
                <a:cs typeface="+mn-cs"/>
                <a:hlinkClick r:id="rId5"/>
              </a:rPr>
              <a:t>, 1969</a:t>
            </a:r>
            <a:r>
              <a:rPr lang="en-US" sz="1200" b="0" i="0" kern="1200" dirty="0">
                <a:solidFill>
                  <a:schemeClr val="tx1"/>
                </a:solidFill>
                <a:effectLst/>
                <a:latin typeface="+mn-lt"/>
                <a:ea typeface="+mn-ea"/>
                <a:cs typeface="+mn-cs"/>
              </a:rPr>
              <a:t>). The OA is a paired, thin, cup-shaped muscle attaching along the rear </a:t>
            </a:r>
            <a:r>
              <a:rPr lang="en-US" sz="1200" b="0" i="0" kern="1200" dirty="0" err="1">
                <a:solidFill>
                  <a:schemeClr val="tx1"/>
                </a:solidFill>
                <a:effectLst/>
                <a:latin typeface="+mn-lt"/>
                <a:ea typeface="+mn-ea"/>
                <a:cs typeface="+mn-cs"/>
              </a:rPr>
              <a:t>carapacial</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plastral</a:t>
            </a:r>
            <a:r>
              <a:rPr lang="en-US" sz="1200" b="0" i="0" kern="1200" dirty="0">
                <a:solidFill>
                  <a:schemeClr val="tx1"/>
                </a:solidFill>
                <a:effectLst/>
                <a:latin typeface="+mn-lt"/>
                <a:ea typeface="+mn-ea"/>
                <a:cs typeface="+mn-cs"/>
              </a:rPr>
              <a:t> margins in the inguinal limb pockets, anterior to each </a:t>
            </a:r>
            <a:r>
              <a:rPr lang="en-US" sz="1200" b="0" i="0" kern="1200" dirty="0" err="1">
                <a:solidFill>
                  <a:schemeClr val="tx1"/>
                </a:solidFill>
                <a:effectLst/>
                <a:latin typeface="+mn-lt"/>
                <a:ea typeface="+mn-ea"/>
                <a:cs typeface="+mn-cs"/>
              </a:rPr>
              <a:t>hindlimb</a:t>
            </a:r>
            <a:r>
              <a:rPr lang="en-US" sz="1200" b="0" i="0" kern="1200" dirty="0">
                <a:solidFill>
                  <a:schemeClr val="tx1"/>
                </a:solidFill>
                <a:effectLst/>
                <a:latin typeface="+mn-lt"/>
                <a:ea typeface="+mn-ea"/>
                <a:cs typeface="+mn-cs"/>
              </a:rPr>
              <a:t> and just deep to the skin (</a:t>
            </a:r>
            <a:r>
              <a:rPr lang="en-US" sz="1200" b="1" i="0" u="none" strike="noStrike" kern="1200" dirty="0">
                <a:solidFill>
                  <a:schemeClr val="tx1"/>
                </a:solidFill>
                <a:effectLst/>
                <a:latin typeface="+mn-lt"/>
                <a:ea typeface="+mn-ea"/>
                <a:cs typeface="+mn-cs"/>
                <a:hlinkClick r:id="rId9"/>
              </a:rPr>
              <a:t>Fig. 1A</a:t>
            </a:r>
            <a:r>
              <a:rPr lang="en-US" sz="1200" b="0" i="0" kern="1200" dirty="0">
                <a:solidFill>
                  <a:schemeClr val="tx1"/>
                </a:solidFill>
                <a:effectLst/>
                <a:latin typeface="+mn-lt"/>
                <a:ea typeface="+mn-ea"/>
                <a:cs typeface="+mn-cs"/>
              </a:rPr>
              <a:t>). At rest, this muscle curves into the body cavity; when contracted, it flattens to move the flank </a:t>
            </a:r>
            <a:r>
              <a:rPr lang="en-US" sz="1200" b="0" i="0" kern="1200" dirty="0" err="1">
                <a:solidFill>
                  <a:schemeClr val="tx1"/>
                </a:solidFill>
                <a:effectLst/>
                <a:latin typeface="+mn-lt"/>
                <a:ea typeface="+mn-ea"/>
                <a:cs typeface="+mn-cs"/>
              </a:rPr>
              <a:t>postero</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ventero</a:t>
            </a:r>
            <a:r>
              <a:rPr lang="en-US" sz="1200" b="0" i="0" kern="1200" dirty="0">
                <a:solidFill>
                  <a:schemeClr val="tx1"/>
                </a:solidFill>
                <a:effectLst/>
                <a:latin typeface="+mn-lt"/>
                <a:ea typeface="+mn-ea"/>
                <a:cs typeface="+mn-cs"/>
              </a:rPr>
              <a:t>-laterally, which reduces intrapulmonary pressure and produces inhalation when the glottis is open</a:t>
            </a:r>
            <a:endParaRPr lang="en-US" dirty="0"/>
          </a:p>
        </p:txBody>
      </p:sp>
      <p:sp>
        <p:nvSpPr>
          <p:cNvPr id="4" name="Slide Number Placeholder 3"/>
          <p:cNvSpPr>
            <a:spLocks noGrp="1"/>
          </p:cNvSpPr>
          <p:nvPr>
            <p:ph type="sldNum" sz="quarter" idx="10"/>
          </p:nvPr>
        </p:nvSpPr>
        <p:spPr/>
        <p:txBody>
          <a:bodyPr/>
          <a:lstStyle/>
          <a:p>
            <a:fld id="{F1618E72-7B96-452E-890F-DC98D04D9A2B}" type="slidenum">
              <a:rPr lang="en-US" smtClean="0"/>
              <a:t>21</a:t>
            </a:fld>
            <a:endParaRPr lang="en-US"/>
          </a:p>
        </p:txBody>
      </p:sp>
    </p:spTree>
    <p:extLst>
      <p:ext uri="{BB962C8B-B14F-4D97-AF65-F5344CB8AC3E}">
        <p14:creationId xmlns:p14="http://schemas.microsoft.com/office/powerpoint/2010/main" val="1007681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http://jeb.biologists.org/content/206/19/3391</a:t>
            </a:r>
          </a:p>
          <a:p>
            <a:r>
              <a:rPr lang="en-US" sz="1200" b="0" i="0" kern="1200" dirty="0">
                <a:solidFill>
                  <a:schemeClr val="tx1"/>
                </a:solidFill>
                <a:effectLst/>
                <a:latin typeface="+mn-lt"/>
                <a:ea typeface="+mn-ea"/>
                <a:cs typeface="+mn-cs"/>
              </a:rPr>
              <a:t>he transverse abdominis (TA) and oblique abdominis (OA) muscles alternate bilateral muscle activity to produce exhalation-inhalation breathing cycles in turtles at rest (</a:t>
            </a:r>
            <a:r>
              <a:rPr lang="en-US" sz="1200" b="0" i="0" u="none" strike="noStrike" kern="1200" dirty="0">
                <a:solidFill>
                  <a:schemeClr val="tx1"/>
                </a:solidFill>
                <a:effectLst/>
                <a:latin typeface="+mn-lt"/>
                <a:ea typeface="+mn-ea"/>
                <a:cs typeface="+mn-cs"/>
                <a:hlinkClick r:id="rId3"/>
              </a:rPr>
              <a:t>McCutcheon, 1943</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hlinkClick r:id="rId4"/>
              </a:rPr>
              <a:t>Gans</a:t>
            </a:r>
            <a:r>
              <a:rPr lang="en-US" sz="1200" b="0" i="0" u="none" strike="noStrike" kern="1200" dirty="0">
                <a:solidFill>
                  <a:schemeClr val="tx1"/>
                </a:solidFill>
                <a:effectLst/>
                <a:latin typeface="+mn-lt"/>
                <a:ea typeface="+mn-ea"/>
                <a:cs typeface="+mn-cs"/>
                <a:hlinkClick r:id="rId4"/>
              </a:rPr>
              <a:t> and Hughes, 1967</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Gaunt and </a:t>
            </a:r>
            <a:r>
              <a:rPr lang="en-US" sz="1200" b="0" i="0" u="none" strike="noStrike" kern="1200" dirty="0" err="1">
                <a:solidFill>
                  <a:schemeClr val="tx1"/>
                </a:solidFill>
                <a:effectLst/>
                <a:latin typeface="+mn-lt"/>
                <a:ea typeface="+mn-ea"/>
                <a:cs typeface="+mn-cs"/>
                <a:hlinkClick r:id="rId5"/>
              </a:rPr>
              <a:t>Gans</a:t>
            </a:r>
            <a:r>
              <a:rPr lang="en-US" sz="1200" b="0" i="0" u="none" strike="noStrike" kern="1200" dirty="0">
                <a:solidFill>
                  <a:schemeClr val="tx1"/>
                </a:solidFill>
                <a:effectLst/>
                <a:latin typeface="+mn-lt"/>
                <a:ea typeface="+mn-ea"/>
                <a:cs typeface="+mn-cs"/>
                <a:hlinkClick r:id="rId5"/>
              </a:rPr>
              <a:t>, 1969</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a:rPr>
              <a:t>Currie, 2001</a:t>
            </a:r>
            <a:r>
              <a:rPr lang="en-US" sz="1200" b="0" i="0" kern="1200" dirty="0">
                <a:solidFill>
                  <a:schemeClr val="tx1"/>
                </a:solidFill>
                <a:effectLst/>
                <a:latin typeface="+mn-lt"/>
                <a:ea typeface="+mn-ea"/>
                <a:cs typeface="+mn-cs"/>
              </a:rPr>
              <a:t>). These abdominal muscles are considered the primary ventilation mechanism of turtles because they are present in all extant turtle species (</a:t>
            </a:r>
            <a:r>
              <a:rPr lang="en-US" sz="1200" b="0" i="0" u="none" strike="noStrike" kern="1200" dirty="0">
                <a:solidFill>
                  <a:schemeClr val="tx1"/>
                </a:solidFill>
                <a:effectLst/>
                <a:latin typeface="+mn-lt"/>
                <a:ea typeface="+mn-ea"/>
                <a:cs typeface="+mn-cs"/>
                <a:hlinkClick r:id="rId7"/>
              </a:rPr>
              <a:t>George and Shaw, 1959</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a:rPr>
              <a:t>Shaw, 1962</a:t>
            </a:r>
            <a:r>
              <a:rPr lang="en-US" sz="1200" b="0" i="0" kern="1200" dirty="0">
                <a:solidFill>
                  <a:schemeClr val="tx1"/>
                </a:solidFill>
                <a:effectLst/>
                <a:latin typeface="+mn-lt"/>
                <a:ea typeface="+mn-ea"/>
                <a:cs typeface="+mn-cs"/>
              </a:rPr>
              <a:t>) and have been found to be active consistently during lung ventilation (</a:t>
            </a:r>
            <a:r>
              <a:rPr lang="en-US" sz="1200" b="0" i="0" u="none" strike="noStrike" kern="1200" dirty="0" err="1">
                <a:solidFill>
                  <a:schemeClr val="tx1"/>
                </a:solidFill>
                <a:effectLst/>
                <a:latin typeface="+mn-lt"/>
                <a:ea typeface="+mn-ea"/>
                <a:cs typeface="+mn-cs"/>
                <a:hlinkClick r:id="rId4"/>
              </a:rPr>
              <a:t>Gans</a:t>
            </a:r>
            <a:r>
              <a:rPr lang="en-US" sz="1200" b="0" i="0" u="none" strike="noStrike" kern="1200" dirty="0">
                <a:solidFill>
                  <a:schemeClr val="tx1"/>
                </a:solidFill>
                <a:effectLst/>
                <a:latin typeface="+mn-lt"/>
                <a:ea typeface="+mn-ea"/>
                <a:cs typeface="+mn-cs"/>
                <a:hlinkClick r:id="rId4"/>
              </a:rPr>
              <a:t> and Hughes, 1967</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Gaunt and </a:t>
            </a:r>
            <a:r>
              <a:rPr lang="en-US" sz="1200" b="0" i="0" u="none" strike="noStrike" kern="1200" dirty="0" err="1">
                <a:solidFill>
                  <a:schemeClr val="tx1"/>
                </a:solidFill>
                <a:effectLst/>
                <a:latin typeface="+mn-lt"/>
                <a:ea typeface="+mn-ea"/>
                <a:cs typeface="+mn-cs"/>
                <a:hlinkClick r:id="rId5"/>
              </a:rPr>
              <a:t>Gans</a:t>
            </a:r>
            <a:r>
              <a:rPr lang="en-US" sz="1200" b="0" i="0" u="none" strike="noStrike" kern="1200" dirty="0">
                <a:solidFill>
                  <a:schemeClr val="tx1"/>
                </a:solidFill>
                <a:effectLst/>
                <a:latin typeface="+mn-lt"/>
                <a:ea typeface="+mn-ea"/>
                <a:cs typeface="+mn-cs"/>
                <a:hlinkClick r:id="rId5"/>
              </a:rPr>
              <a:t>, 1969</a:t>
            </a:r>
            <a:r>
              <a:rPr lang="en-US" sz="1200" b="0" i="0" kern="1200" dirty="0">
                <a:solidFill>
                  <a:schemeClr val="tx1"/>
                </a:solidFill>
                <a:effectLst/>
                <a:latin typeface="+mn-lt"/>
                <a:ea typeface="+mn-ea"/>
                <a:cs typeface="+mn-cs"/>
              </a:rPr>
              <a:t>). The OA is a paired, thin, cup-shaped muscle attaching along the rear </a:t>
            </a:r>
            <a:r>
              <a:rPr lang="en-US" sz="1200" b="0" i="0" kern="1200" dirty="0" err="1">
                <a:solidFill>
                  <a:schemeClr val="tx1"/>
                </a:solidFill>
                <a:effectLst/>
                <a:latin typeface="+mn-lt"/>
                <a:ea typeface="+mn-ea"/>
                <a:cs typeface="+mn-cs"/>
              </a:rPr>
              <a:t>carapacial</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plastral</a:t>
            </a:r>
            <a:r>
              <a:rPr lang="en-US" sz="1200" b="0" i="0" kern="1200" dirty="0">
                <a:solidFill>
                  <a:schemeClr val="tx1"/>
                </a:solidFill>
                <a:effectLst/>
                <a:latin typeface="+mn-lt"/>
                <a:ea typeface="+mn-ea"/>
                <a:cs typeface="+mn-cs"/>
              </a:rPr>
              <a:t> margins in the inguinal limb pockets, anterior to each </a:t>
            </a:r>
            <a:r>
              <a:rPr lang="en-US" sz="1200" b="0" i="0" kern="1200" dirty="0" err="1">
                <a:solidFill>
                  <a:schemeClr val="tx1"/>
                </a:solidFill>
                <a:effectLst/>
                <a:latin typeface="+mn-lt"/>
                <a:ea typeface="+mn-ea"/>
                <a:cs typeface="+mn-cs"/>
              </a:rPr>
              <a:t>hindlimb</a:t>
            </a:r>
            <a:r>
              <a:rPr lang="en-US" sz="1200" b="0" i="0" kern="1200" dirty="0">
                <a:solidFill>
                  <a:schemeClr val="tx1"/>
                </a:solidFill>
                <a:effectLst/>
                <a:latin typeface="+mn-lt"/>
                <a:ea typeface="+mn-ea"/>
                <a:cs typeface="+mn-cs"/>
              </a:rPr>
              <a:t> and just deep to the skin (</a:t>
            </a:r>
            <a:r>
              <a:rPr lang="en-US" sz="1200" b="1" i="0" u="none" strike="noStrike" kern="1200" dirty="0">
                <a:solidFill>
                  <a:schemeClr val="tx1"/>
                </a:solidFill>
                <a:effectLst/>
                <a:latin typeface="+mn-lt"/>
                <a:ea typeface="+mn-ea"/>
                <a:cs typeface="+mn-cs"/>
                <a:hlinkClick r:id="rId9"/>
              </a:rPr>
              <a:t>Fig. 1A</a:t>
            </a:r>
            <a:r>
              <a:rPr lang="en-US" sz="1200" b="0" i="0" kern="1200" dirty="0">
                <a:solidFill>
                  <a:schemeClr val="tx1"/>
                </a:solidFill>
                <a:effectLst/>
                <a:latin typeface="+mn-lt"/>
                <a:ea typeface="+mn-ea"/>
                <a:cs typeface="+mn-cs"/>
              </a:rPr>
              <a:t>). At rest, this muscle curves into the body cavity; when contracted, it flattens to move the flank </a:t>
            </a:r>
            <a:r>
              <a:rPr lang="en-US" sz="1200" b="0" i="0" kern="1200" dirty="0" err="1">
                <a:solidFill>
                  <a:schemeClr val="tx1"/>
                </a:solidFill>
                <a:effectLst/>
                <a:latin typeface="+mn-lt"/>
                <a:ea typeface="+mn-ea"/>
                <a:cs typeface="+mn-cs"/>
              </a:rPr>
              <a:t>postero</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ventero</a:t>
            </a:r>
            <a:r>
              <a:rPr lang="en-US" sz="1200" b="0" i="0" kern="1200" dirty="0">
                <a:solidFill>
                  <a:schemeClr val="tx1"/>
                </a:solidFill>
                <a:effectLst/>
                <a:latin typeface="+mn-lt"/>
                <a:ea typeface="+mn-ea"/>
                <a:cs typeface="+mn-cs"/>
              </a:rPr>
              <a:t>-laterally, which reduces intrapulmonary pressure and produces inhalation when the glottis is open</a:t>
            </a:r>
            <a:endParaRPr lang="en-US" dirty="0"/>
          </a:p>
        </p:txBody>
      </p:sp>
      <p:sp>
        <p:nvSpPr>
          <p:cNvPr id="4" name="Slide Number Placeholder 3"/>
          <p:cNvSpPr>
            <a:spLocks noGrp="1"/>
          </p:cNvSpPr>
          <p:nvPr>
            <p:ph type="sldNum" sz="quarter" idx="10"/>
          </p:nvPr>
        </p:nvSpPr>
        <p:spPr/>
        <p:txBody>
          <a:bodyPr/>
          <a:lstStyle/>
          <a:p>
            <a:fld id="{F1618E72-7B96-452E-890F-DC98D04D9A2B}" type="slidenum">
              <a:rPr lang="en-US" smtClean="0"/>
              <a:t>22</a:t>
            </a:fld>
            <a:endParaRPr lang="en-US"/>
          </a:p>
        </p:txBody>
      </p:sp>
    </p:spTree>
    <p:extLst>
      <p:ext uri="{BB962C8B-B14F-4D97-AF65-F5344CB8AC3E}">
        <p14:creationId xmlns:p14="http://schemas.microsoft.com/office/powerpoint/2010/main" val="3349182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Intromittent organ inflated via blood</a:t>
            </a:r>
          </a:p>
        </p:txBody>
      </p:sp>
      <p:sp>
        <p:nvSpPr>
          <p:cNvPr id="4" name="Slide Number Placeholder 3"/>
          <p:cNvSpPr>
            <a:spLocks noGrp="1"/>
          </p:cNvSpPr>
          <p:nvPr>
            <p:ph type="sldNum" sz="quarter" idx="10"/>
          </p:nvPr>
        </p:nvSpPr>
        <p:spPr/>
        <p:txBody>
          <a:bodyPr/>
          <a:lstStyle/>
          <a:p>
            <a:fld id="{F1618E72-7B96-452E-890F-DC98D04D9A2B}" type="slidenum">
              <a:rPr lang="en-US" smtClean="0"/>
              <a:t>23</a:t>
            </a:fld>
            <a:endParaRPr lang="en-US"/>
          </a:p>
        </p:txBody>
      </p:sp>
    </p:spTree>
    <p:extLst>
      <p:ext uri="{BB962C8B-B14F-4D97-AF65-F5344CB8AC3E}">
        <p14:creationId xmlns:p14="http://schemas.microsoft.com/office/powerpoint/2010/main" val="160473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F6376F2-21D3-4399-8516-B2CEA9EEFA0B}" type="datetimeFigureOut">
              <a:rPr lang="en-US" smtClean="0"/>
              <a:t>11/29/2020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BD3FFD-2E81-4346-A3D8-F1E99CF103B4}" type="slidenum">
              <a:rPr lang="en-US" smtClean="0"/>
              <a:t>‹#›</a:t>
            </a:fld>
            <a:endParaRPr lang="en-US"/>
          </a:p>
        </p:txBody>
      </p:sp>
    </p:spTree>
    <p:extLst>
      <p:ext uri="{BB962C8B-B14F-4D97-AF65-F5344CB8AC3E}">
        <p14:creationId xmlns:p14="http://schemas.microsoft.com/office/powerpoint/2010/main" val="4263432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6376F2-21D3-4399-8516-B2CEA9EEFA0B}" type="datetimeFigureOut">
              <a:rPr lang="en-US" smtClean="0"/>
              <a:t>11/29/2020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BD3FFD-2E81-4346-A3D8-F1E99CF103B4}" type="slidenum">
              <a:rPr lang="en-US" smtClean="0"/>
              <a:t>‹#›</a:t>
            </a:fld>
            <a:endParaRPr lang="en-US"/>
          </a:p>
        </p:txBody>
      </p:sp>
    </p:spTree>
    <p:extLst>
      <p:ext uri="{BB962C8B-B14F-4D97-AF65-F5344CB8AC3E}">
        <p14:creationId xmlns:p14="http://schemas.microsoft.com/office/powerpoint/2010/main" val="1455690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6376F2-21D3-4399-8516-B2CEA9EEFA0B}" type="datetimeFigureOut">
              <a:rPr lang="en-US" smtClean="0"/>
              <a:t>11/29/2020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BD3FFD-2E81-4346-A3D8-F1E99CF103B4}" type="slidenum">
              <a:rPr lang="en-US" smtClean="0"/>
              <a:t>‹#›</a:t>
            </a:fld>
            <a:endParaRPr lang="en-US"/>
          </a:p>
        </p:txBody>
      </p:sp>
    </p:spTree>
    <p:extLst>
      <p:ext uri="{BB962C8B-B14F-4D97-AF65-F5344CB8AC3E}">
        <p14:creationId xmlns:p14="http://schemas.microsoft.com/office/powerpoint/2010/main" val="3043464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6376F2-21D3-4399-8516-B2CEA9EEFA0B}" type="datetimeFigureOut">
              <a:rPr lang="en-US" smtClean="0"/>
              <a:t>11/29/2020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BD3FFD-2E81-4346-A3D8-F1E99CF103B4}" type="slidenum">
              <a:rPr lang="en-US" smtClean="0"/>
              <a:t>‹#›</a:t>
            </a:fld>
            <a:endParaRPr lang="en-US"/>
          </a:p>
        </p:txBody>
      </p:sp>
    </p:spTree>
    <p:extLst>
      <p:ext uri="{BB962C8B-B14F-4D97-AF65-F5344CB8AC3E}">
        <p14:creationId xmlns:p14="http://schemas.microsoft.com/office/powerpoint/2010/main" val="1389261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F6376F2-21D3-4399-8516-B2CEA9EEFA0B}" type="datetimeFigureOut">
              <a:rPr lang="en-US" smtClean="0"/>
              <a:t>11/29/2020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BD3FFD-2E81-4346-A3D8-F1E99CF103B4}" type="slidenum">
              <a:rPr lang="en-US" smtClean="0"/>
              <a:t>‹#›</a:t>
            </a:fld>
            <a:endParaRPr lang="en-US"/>
          </a:p>
        </p:txBody>
      </p:sp>
    </p:spTree>
    <p:extLst>
      <p:ext uri="{BB962C8B-B14F-4D97-AF65-F5344CB8AC3E}">
        <p14:creationId xmlns:p14="http://schemas.microsoft.com/office/powerpoint/2010/main" val="3367253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F6376F2-21D3-4399-8516-B2CEA9EEFA0B}" type="datetimeFigureOut">
              <a:rPr lang="en-US" smtClean="0"/>
              <a:t>11/29/2020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BD3FFD-2E81-4346-A3D8-F1E99CF103B4}" type="slidenum">
              <a:rPr lang="en-US" smtClean="0"/>
              <a:t>‹#›</a:t>
            </a:fld>
            <a:endParaRPr lang="en-US"/>
          </a:p>
        </p:txBody>
      </p:sp>
    </p:spTree>
    <p:extLst>
      <p:ext uri="{BB962C8B-B14F-4D97-AF65-F5344CB8AC3E}">
        <p14:creationId xmlns:p14="http://schemas.microsoft.com/office/powerpoint/2010/main" val="1354937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F6376F2-21D3-4399-8516-B2CEA9EEFA0B}" type="datetimeFigureOut">
              <a:rPr lang="en-US" smtClean="0"/>
              <a:t>11/29/2020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BD3FFD-2E81-4346-A3D8-F1E99CF103B4}" type="slidenum">
              <a:rPr lang="en-US" smtClean="0"/>
              <a:t>‹#›</a:t>
            </a:fld>
            <a:endParaRPr lang="en-US"/>
          </a:p>
        </p:txBody>
      </p:sp>
    </p:spTree>
    <p:extLst>
      <p:ext uri="{BB962C8B-B14F-4D97-AF65-F5344CB8AC3E}">
        <p14:creationId xmlns:p14="http://schemas.microsoft.com/office/powerpoint/2010/main" val="3944693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6376F2-21D3-4399-8516-B2CEA9EEFA0B}" type="datetimeFigureOut">
              <a:rPr lang="en-US" smtClean="0"/>
              <a:t>11/29/2020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BD3FFD-2E81-4346-A3D8-F1E99CF103B4}" type="slidenum">
              <a:rPr lang="en-US" smtClean="0"/>
              <a:t>‹#›</a:t>
            </a:fld>
            <a:endParaRPr lang="en-US"/>
          </a:p>
        </p:txBody>
      </p:sp>
    </p:spTree>
    <p:extLst>
      <p:ext uri="{BB962C8B-B14F-4D97-AF65-F5344CB8AC3E}">
        <p14:creationId xmlns:p14="http://schemas.microsoft.com/office/powerpoint/2010/main" val="200721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6376F2-21D3-4399-8516-B2CEA9EEFA0B}" type="datetimeFigureOut">
              <a:rPr lang="en-US" smtClean="0"/>
              <a:t>11/29/2020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BD3FFD-2E81-4346-A3D8-F1E99CF103B4}" type="slidenum">
              <a:rPr lang="en-US" smtClean="0"/>
              <a:t>‹#›</a:t>
            </a:fld>
            <a:endParaRPr lang="en-US"/>
          </a:p>
        </p:txBody>
      </p:sp>
    </p:spTree>
    <p:extLst>
      <p:ext uri="{BB962C8B-B14F-4D97-AF65-F5344CB8AC3E}">
        <p14:creationId xmlns:p14="http://schemas.microsoft.com/office/powerpoint/2010/main" val="4121311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F6376F2-21D3-4399-8516-B2CEA9EEFA0B}" type="datetimeFigureOut">
              <a:rPr lang="en-US" smtClean="0"/>
              <a:t>11/29/2020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BD3FFD-2E81-4346-A3D8-F1E99CF103B4}" type="slidenum">
              <a:rPr lang="en-US" smtClean="0"/>
              <a:t>‹#›</a:t>
            </a:fld>
            <a:endParaRPr lang="en-US"/>
          </a:p>
        </p:txBody>
      </p:sp>
    </p:spTree>
    <p:extLst>
      <p:ext uri="{BB962C8B-B14F-4D97-AF65-F5344CB8AC3E}">
        <p14:creationId xmlns:p14="http://schemas.microsoft.com/office/powerpoint/2010/main" val="2178535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F6376F2-21D3-4399-8516-B2CEA9EEFA0B}" type="datetimeFigureOut">
              <a:rPr lang="en-US" smtClean="0"/>
              <a:t>11/29/2020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BD3FFD-2E81-4346-A3D8-F1E99CF103B4}" type="slidenum">
              <a:rPr lang="en-US" smtClean="0"/>
              <a:t>‹#›</a:t>
            </a:fld>
            <a:endParaRPr lang="en-US"/>
          </a:p>
        </p:txBody>
      </p:sp>
    </p:spTree>
    <p:extLst>
      <p:ext uri="{BB962C8B-B14F-4D97-AF65-F5344CB8AC3E}">
        <p14:creationId xmlns:p14="http://schemas.microsoft.com/office/powerpoint/2010/main" val="2631542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6376F2-21D3-4399-8516-B2CEA9EEFA0B}" type="datetimeFigureOut">
              <a:rPr lang="en-US" smtClean="0"/>
              <a:t>11/29/2020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BD3FFD-2E81-4346-A3D8-F1E99CF103B4}" type="slidenum">
              <a:rPr lang="en-US" smtClean="0"/>
              <a:t>‹#›</a:t>
            </a:fld>
            <a:endParaRPr lang="en-US"/>
          </a:p>
        </p:txBody>
      </p:sp>
    </p:spTree>
    <p:extLst>
      <p:ext uri="{BB962C8B-B14F-4D97-AF65-F5344CB8AC3E}">
        <p14:creationId xmlns:p14="http://schemas.microsoft.com/office/powerpoint/2010/main" val="276063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20500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Testudines</a:t>
            </a:r>
          </a:p>
        </p:txBody>
      </p:sp>
      <p:sp>
        <p:nvSpPr>
          <p:cNvPr id="3" name="Content Placeholder 2"/>
          <p:cNvSpPr>
            <a:spLocks noGrp="1"/>
          </p:cNvSpPr>
          <p:nvPr>
            <p:ph idx="1"/>
          </p:nvPr>
        </p:nvSpPr>
        <p:spPr/>
        <p:txBody>
          <a:bodyPr/>
          <a:lstStyle/>
          <a:p>
            <a:endParaRPr lang="en-US" dirty="0"/>
          </a:p>
        </p:txBody>
      </p:sp>
      <p:pic>
        <p:nvPicPr>
          <p:cNvPr id="2054" name="Picture 6" descr="Image result for pleurodira anato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935" y="800100"/>
            <a:ext cx="4953000" cy="60579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pleurodira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85" y="3434081"/>
            <a:ext cx="6991350"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958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Testudines: </a:t>
            </a:r>
            <a:r>
              <a:rPr lang="en-US" dirty="0" err="1"/>
              <a:t>Pleurodira</a:t>
            </a:r>
            <a:endParaRPr lang="en-US" dirty="0"/>
          </a:p>
        </p:txBody>
      </p:sp>
      <p:sp>
        <p:nvSpPr>
          <p:cNvPr id="3" name="Content Placeholder 2"/>
          <p:cNvSpPr>
            <a:spLocks noGrp="1"/>
          </p:cNvSpPr>
          <p:nvPr>
            <p:ph idx="1"/>
          </p:nvPr>
        </p:nvSpPr>
        <p:spPr/>
        <p:txBody>
          <a:bodyPr/>
          <a:lstStyle/>
          <a:p>
            <a:endParaRPr lang="en-US"/>
          </a:p>
        </p:txBody>
      </p:sp>
      <p:pic>
        <p:nvPicPr>
          <p:cNvPr id="3086" name="Picture 14" descr="Image result for matamata tur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30" y="3000375"/>
            <a:ext cx="666750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Image result for matamata hyo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780" y="1562894"/>
            <a:ext cx="57150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194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Testudines: </a:t>
            </a:r>
            <a:r>
              <a:rPr lang="en-US" dirty="0" err="1"/>
              <a:t>Pleurodira</a:t>
            </a:r>
            <a:endParaRPr lang="en-US" dirty="0"/>
          </a:p>
        </p:txBody>
      </p:sp>
      <p:sp>
        <p:nvSpPr>
          <p:cNvPr id="3" name="Content Placeholder 2"/>
          <p:cNvSpPr>
            <a:spLocks noGrp="1"/>
          </p:cNvSpPr>
          <p:nvPr>
            <p:ph idx="1"/>
          </p:nvPr>
        </p:nvSpPr>
        <p:spPr/>
        <p:txBody>
          <a:bodyPr/>
          <a:lstStyle/>
          <a:p>
            <a:endParaRPr lang="en-US"/>
          </a:p>
        </p:txBody>
      </p:sp>
      <p:pic>
        <p:nvPicPr>
          <p:cNvPr id="3086" name="Picture 14" descr="Image result for matamata tur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30" y="3000375"/>
            <a:ext cx="666750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Image result for matamata hyo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780" y="1562894"/>
            <a:ext cx="57150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Image result for matamata jaw mechan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175" y="0"/>
            <a:ext cx="49720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9622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Testudines: </a:t>
            </a:r>
            <a:r>
              <a:rPr lang="en-US" dirty="0" err="1"/>
              <a:t>Pleurodira</a:t>
            </a:r>
            <a:endParaRPr lang="en-US" dirty="0"/>
          </a:p>
        </p:txBody>
      </p:sp>
      <p:sp>
        <p:nvSpPr>
          <p:cNvPr id="3" name="Content Placeholder 2"/>
          <p:cNvSpPr>
            <a:spLocks noGrp="1"/>
          </p:cNvSpPr>
          <p:nvPr>
            <p:ph idx="1"/>
          </p:nvPr>
        </p:nvSpPr>
        <p:spPr/>
        <p:txBody>
          <a:bodyPr/>
          <a:lstStyle/>
          <a:p>
            <a:endParaRPr lang="en-US"/>
          </a:p>
        </p:txBody>
      </p:sp>
      <p:pic>
        <p:nvPicPr>
          <p:cNvPr id="3074" name="Picture 2" descr="Image result for fly river tur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8240" y="2407920"/>
            <a:ext cx="43180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snake neck tur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240" y="168910"/>
            <a:ext cx="4318000" cy="283368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weird turt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8400" y="1825625"/>
            <a:ext cx="5715000"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836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Testudines: </a:t>
            </a:r>
            <a:r>
              <a:rPr lang="en-US" dirty="0" err="1"/>
              <a:t>Cryptodira</a:t>
            </a:r>
            <a:endParaRPr lang="en-US" dirty="0"/>
          </a:p>
        </p:txBody>
      </p:sp>
      <p:sp>
        <p:nvSpPr>
          <p:cNvPr id="3" name="Content Placeholder 2"/>
          <p:cNvSpPr>
            <a:spLocks noGrp="1"/>
          </p:cNvSpPr>
          <p:nvPr>
            <p:ph idx="1"/>
          </p:nvPr>
        </p:nvSpPr>
        <p:spPr/>
        <p:txBody>
          <a:bodyPr/>
          <a:lstStyle/>
          <a:p>
            <a:endParaRPr lang="en-US"/>
          </a:p>
        </p:txBody>
      </p:sp>
      <p:pic>
        <p:nvPicPr>
          <p:cNvPr id="1028" name="Picture 4" descr="https://2.bp.blogspot.com/-xyw6CmycC48/WKzmFhOsAxI/AAAAAAAAQec/f6RzYgeFF38rprTVf7eu6eWwsj5EFVkuACLcB/s1600/pleuro%2Bcripto%2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970" y="2056130"/>
            <a:ext cx="6547338" cy="4255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578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Testudines: </a:t>
            </a:r>
            <a:r>
              <a:rPr lang="en-US" dirty="0" err="1"/>
              <a:t>Cryptodira</a:t>
            </a:r>
            <a:r>
              <a:rPr lang="en-US" dirty="0"/>
              <a:t>: Trionychids</a:t>
            </a:r>
          </a:p>
        </p:txBody>
      </p:sp>
      <p:sp>
        <p:nvSpPr>
          <p:cNvPr id="3" name="Content Placeholder 2"/>
          <p:cNvSpPr>
            <a:spLocks noGrp="1"/>
          </p:cNvSpPr>
          <p:nvPr>
            <p:ph idx="1"/>
          </p:nvPr>
        </p:nvSpPr>
        <p:spPr/>
        <p:txBody>
          <a:bodyPr/>
          <a:lstStyle/>
          <a:p>
            <a:endParaRPr lang="en-US"/>
          </a:p>
        </p:txBody>
      </p:sp>
      <p:pic>
        <p:nvPicPr>
          <p:cNvPr id="7172" name="Picture 4" descr="Image result for trionychida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976" y="1478774"/>
            <a:ext cx="5207000" cy="528778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trionychida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4606" y="3880485"/>
            <a:ext cx="428625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702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Testudines: </a:t>
            </a:r>
            <a:r>
              <a:rPr lang="en-US" dirty="0" err="1"/>
              <a:t>Cryptodira</a:t>
            </a:r>
            <a:r>
              <a:rPr lang="en-US" dirty="0"/>
              <a:t>: </a:t>
            </a:r>
            <a:r>
              <a:rPr lang="en-US" dirty="0" err="1"/>
              <a:t>Chelonia</a:t>
            </a:r>
            <a:endParaRPr lang="en-US" dirty="0"/>
          </a:p>
        </p:txBody>
      </p:sp>
      <p:sp>
        <p:nvSpPr>
          <p:cNvPr id="3" name="Content Placeholder 2"/>
          <p:cNvSpPr>
            <a:spLocks noGrp="1"/>
          </p:cNvSpPr>
          <p:nvPr>
            <p:ph idx="1"/>
          </p:nvPr>
        </p:nvSpPr>
        <p:spPr/>
        <p:txBody>
          <a:bodyPr/>
          <a:lstStyle/>
          <a:p>
            <a:endParaRPr lang="en-US"/>
          </a:p>
        </p:txBody>
      </p:sp>
      <p:pic>
        <p:nvPicPr>
          <p:cNvPr id="7176" name="Picture 8" descr="Image result for leatherback sea tur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5060" y="1595120"/>
            <a:ext cx="5715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leatherback sea tur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839" y="1595121"/>
            <a:ext cx="5080881"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820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Fig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8580" y="151130"/>
            <a:ext cx="5578122" cy="50203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339841" y="142240"/>
            <a:ext cx="2773679" cy="228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Testudines: </a:t>
            </a:r>
            <a:r>
              <a:rPr lang="en-US" dirty="0" err="1"/>
              <a:t>Cryptodira</a:t>
            </a:r>
            <a:r>
              <a:rPr lang="en-US" dirty="0"/>
              <a:t>: </a:t>
            </a:r>
            <a:r>
              <a:rPr lang="en-US" dirty="0" err="1"/>
              <a:t>Chelonia</a:t>
            </a:r>
            <a:endParaRPr lang="en-US" dirty="0"/>
          </a:p>
        </p:txBody>
      </p:sp>
      <p:sp>
        <p:nvSpPr>
          <p:cNvPr id="3" name="Content Placeholder 2"/>
          <p:cNvSpPr>
            <a:spLocks noGrp="1"/>
          </p:cNvSpPr>
          <p:nvPr>
            <p:ph idx="1"/>
          </p:nvPr>
        </p:nvSpPr>
        <p:spPr/>
        <p:txBody>
          <a:bodyPr/>
          <a:lstStyle/>
          <a:p>
            <a:endParaRPr lang="en-US"/>
          </a:p>
        </p:txBody>
      </p:sp>
      <p:pic>
        <p:nvPicPr>
          <p:cNvPr id="28674" name="Picture 2" descr="http://rsbl.royalsocietypublishing.org/content/roybiolett/11/10/20150592/F1.large.jpg?width=800&amp;height=600&amp;carouse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1" y="1423764"/>
            <a:ext cx="5901690" cy="5505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948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Testudines: </a:t>
            </a:r>
            <a:r>
              <a:rPr lang="en-US" dirty="0" err="1"/>
              <a:t>Cryptodira</a:t>
            </a:r>
            <a:r>
              <a:rPr lang="en-US" dirty="0"/>
              <a:t>: River &amp; Mud &amp; Snapping turtles</a:t>
            </a:r>
          </a:p>
        </p:txBody>
      </p:sp>
      <p:sp>
        <p:nvSpPr>
          <p:cNvPr id="3" name="Content Placeholder 2"/>
          <p:cNvSpPr>
            <a:spLocks noGrp="1"/>
          </p:cNvSpPr>
          <p:nvPr>
            <p:ph idx="1"/>
          </p:nvPr>
        </p:nvSpPr>
        <p:spPr/>
        <p:txBody>
          <a:bodyPr/>
          <a:lstStyle/>
          <a:p>
            <a:endParaRPr lang="en-US"/>
          </a:p>
        </p:txBody>
      </p:sp>
      <p:pic>
        <p:nvPicPr>
          <p:cNvPr id="27650" name="Picture 2" descr="Image result for kinosternida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1681" y="1142523"/>
            <a:ext cx="4003992" cy="2640626"/>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Image result for giant alligator snapping tur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4857" y="4193110"/>
            <a:ext cx="4905701" cy="2639735"/>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Image result for alligator snapping turtle tong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1681" y="3834686"/>
            <a:ext cx="4003992" cy="3002994"/>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descr="Image result for mud turt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4858" y="1690688"/>
            <a:ext cx="4905700" cy="2403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112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Testudines: </a:t>
            </a:r>
            <a:r>
              <a:rPr lang="en-US" dirty="0" err="1"/>
              <a:t>Cryptodira</a:t>
            </a:r>
            <a:r>
              <a:rPr lang="en-US" dirty="0"/>
              <a:t>: </a:t>
            </a:r>
            <a:r>
              <a:rPr lang="en-US" dirty="0" err="1"/>
              <a:t>Testudinoidea</a:t>
            </a:r>
            <a:endParaRPr lang="en-US" dirty="0"/>
          </a:p>
        </p:txBody>
      </p:sp>
      <p:sp>
        <p:nvSpPr>
          <p:cNvPr id="3" name="Content Placeholder 2"/>
          <p:cNvSpPr>
            <a:spLocks noGrp="1"/>
          </p:cNvSpPr>
          <p:nvPr>
            <p:ph idx="1"/>
          </p:nvPr>
        </p:nvSpPr>
        <p:spPr/>
        <p:txBody>
          <a:bodyPr/>
          <a:lstStyle/>
          <a:p>
            <a:endParaRPr lang="en-US"/>
          </a:p>
        </p:txBody>
      </p:sp>
      <p:pic>
        <p:nvPicPr>
          <p:cNvPr id="30722" name="Picture 2" descr="Image result for galapagos torto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60" y="4084557"/>
            <a:ext cx="4777740" cy="2683498"/>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Image result for pancake tortoi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860" y="4085187"/>
            <a:ext cx="4041140" cy="2682868"/>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Image result for geoemydida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900" y="1690688"/>
            <a:ext cx="2998181" cy="2330404"/>
          </a:xfrm>
          <a:prstGeom prst="rect">
            <a:avLst/>
          </a:prstGeom>
          <a:noFill/>
          <a:extLst>
            <a:ext uri="{909E8E84-426E-40DD-AFC4-6F175D3DCCD1}">
              <a14:hiddenFill xmlns:a14="http://schemas.microsoft.com/office/drawing/2010/main">
                <a:solidFill>
                  <a:srgbClr val="FFFFFF"/>
                </a:solidFill>
              </a14:hiddenFill>
            </a:ext>
          </a:extLst>
        </p:spPr>
      </p:pic>
      <p:pic>
        <p:nvPicPr>
          <p:cNvPr id="30728" name="Picture 8" descr="Image result for geoemydida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0741" y="1711245"/>
            <a:ext cx="3463579" cy="2312605"/>
          </a:xfrm>
          <a:prstGeom prst="rect">
            <a:avLst/>
          </a:prstGeom>
          <a:noFill/>
          <a:extLst>
            <a:ext uri="{909E8E84-426E-40DD-AFC4-6F175D3DCCD1}">
              <a14:hiddenFill xmlns:a14="http://schemas.microsoft.com/office/drawing/2010/main">
                <a:solidFill>
                  <a:srgbClr val="FFFFFF"/>
                </a:solidFill>
              </a14:hiddenFill>
            </a:ext>
          </a:extLst>
        </p:spPr>
      </p:pic>
      <p:pic>
        <p:nvPicPr>
          <p:cNvPr id="30730" name="Picture 10" descr="Image result for amazon river turt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7980" y="1690688"/>
            <a:ext cx="3147060" cy="2352427"/>
          </a:xfrm>
          <a:prstGeom prst="rect">
            <a:avLst/>
          </a:prstGeom>
          <a:noFill/>
          <a:extLst>
            <a:ext uri="{909E8E84-426E-40DD-AFC4-6F175D3DCCD1}">
              <a14:hiddenFill xmlns:a14="http://schemas.microsoft.com/office/drawing/2010/main">
                <a:solidFill>
                  <a:srgbClr val="FFFFFF"/>
                </a:solidFill>
              </a14:hiddenFill>
            </a:ext>
          </a:extLst>
        </p:spPr>
      </p:pic>
      <p:pic>
        <p:nvPicPr>
          <p:cNvPr id="30732" name="Picture 12" descr="Image result for bog turt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4952" y="4084557"/>
            <a:ext cx="3577997" cy="26834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771186" y="4063672"/>
            <a:ext cx="75134" cy="27043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560866" y="4063672"/>
            <a:ext cx="75134" cy="27043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0109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78" name="Picture 22" descr="Image result for geck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3092" y="1335879"/>
            <a:ext cx="2275205" cy="2275205"/>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786" y="3235704"/>
            <a:ext cx="2062480" cy="15468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090" y="0"/>
            <a:ext cx="10515600" cy="1325563"/>
          </a:xfrm>
        </p:spPr>
        <p:txBody>
          <a:bodyPr/>
          <a:lstStyle/>
          <a:p>
            <a:r>
              <a:rPr lang="en-US" dirty="0" err="1"/>
              <a:t>Diapsida</a:t>
            </a:r>
            <a:endParaRPr lang="en-US" dirty="0"/>
          </a:p>
        </p:txBody>
      </p:sp>
      <p:pic>
        <p:nvPicPr>
          <p:cNvPr id="19458" name="Picture 2" descr="Image result for bi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28" y="1764745"/>
            <a:ext cx="1539875" cy="184416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ostrich"/>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66" name="Picture 10" descr="Image result for crocod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960" y="3914116"/>
            <a:ext cx="2527611" cy="1572736"/>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Image result for chamele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92155" y="1670361"/>
            <a:ext cx="1606239" cy="1606239"/>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Image result for turt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7977" y="2212383"/>
            <a:ext cx="1676399" cy="1257299"/>
          </a:xfrm>
          <a:prstGeom prst="rect">
            <a:avLst/>
          </a:prstGeom>
          <a:noFill/>
          <a:extLst>
            <a:ext uri="{909E8E84-426E-40DD-AFC4-6F175D3DCCD1}">
              <a14:hiddenFill xmlns:a14="http://schemas.microsoft.com/office/drawing/2010/main">
                <a:solidFill>
                  <a:srgbClr val="FFFFFF"/>
                </a:solidFill>
              </a14:hiddenFill>
            </a:ext>
          </a:extLst>
        </p:spPr>
      </p:pic>
      <p:pic>
        <p:nvPicPr>
          <p:cNvPr id="19472" name="Picture 16" descr="Image result for sphenod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07989" y="4367674"/>
            <a:ext cx="1986125" cy="1037445"/>
          </a:xfrm>
          <a:prstGeom prst="rect">
            <a:avLst/>
          </a:prstGeom>
          <a:noFill/>
          <a:extLst>
            <a:ext uri="{909E8E84-426E-40DD-AFC4-6F175D3DCCD1}">
              <a14:hiddenFill xmlns:a14="http://schemas.microsoft.com/office/drawing/2010/main">
                <a:solidFill>
                  <a:srgbClr val="FFFFFF"/>
                </a:solidFill>
              </a14:hiddenFill>
            </a:ext>
          </a:extLst>
        </p:spPr>
      </p:pic>
      <p:pic>
        <p:nvPicPr>
          <p:cNvPr id="19476" name="Picture 20" descr="Image result for snake neck turtl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4216" y="2068851"/>
            <a:ext cx="1188855" cy="1783282"/>
          </a:xfrm>
          <a:prstGeom prst="rect">
            <a:avLst/>
          </a:prstGeom>
          <a:noFill/>
          <a:extLst>
            <a:ext uri="{909E8E84-426E-40DD-AFC4-6F175D3DCCD1}">
              <a14:hiddenFill xmlns:a14="http://schemas.microsoft.com/office/drawing/2010/main">
                <a:solidFill>
                  <a:srgbClr val="FFFFFF"/>
                </a:solidFill>
              </a14:hiddenFill>
            </a:ext>
          </a:extLst>
        </p:spPr>
      </p:pic>
      <p:pic>
        <p:nvPicPr>
          <p:cNvPr id="19480" name="Picture 24" descr="Image result for cobr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3092" y="2938395"/>
            <a:ext cx="2042795" cy="226743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Image result for best duck"/>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04211" y="2068851"/>
            <a:ext cx="1859302" cy="1340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573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Breathing in a box</a:t>
            </a:r>
          </a:p>
        </p:txBody>
      </p:sp>
      <p:sp>
        <p:nvSpPr>
          <p:cNvPr id="3" name="Content Placeholder 2"/>
          <p:cNvSpPr>
            <a:spLocks noGrp="1"/>
          </p:cNvSpPr>
          <p:nvPr>
            <p:ph idx="1"/>
          </p:nvPr>
        </p:nvSpPr>
        <p:spPr/>
        <p:txBody>
          <a:bodyPr/>
          <a:lstStyle/>
          <a:p>
            <a:endParaRPr lang="en-US"/>
          </a:p>
        </p:txBody>
      </p:sp>
      <p:pic>
        <p:nvPicPr>
          <p:cNvPr id="29698" name="Picture 2" descr="https://3c1703fe8d.site.internapcdn.net/newman/gfx/news/hires/2014/originoftheu.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5715" y="1604645"/>
            <a:ext cx="8096250" cy="517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981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Image result for cloacal breathing turt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4525" y="0"/>
            <a:ext cx="51974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cloacal breathing turt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568" y="1362075"/>
            <a:ext cx="6524625" cy="549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35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12" descr="Image result for pleurodira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7499" y="1470393"/>
            <a:ext cx="8328342" cy="5387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777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Turtle mating</a:t>
            </a:r>
          </a:p>
        </p:txBody>
      </p:sp>
      <p:sp>
        <p:nvSpPr>
          <p:cNvPr id="3" name="Content Placeholder 2"/>
          <p:cNvSpPr>
            <a:spLocks noGrp="1"/>
          </p:cNvSpPr>
          <p:nvPr>
            <p:ph idx="1"/>
          </p:nvPr>
        </p:nvSpPr>
        <p:spPr/>
        <p:txBody>
          <a:bodyPr/>
          <a:lstStyle/>
          <a:p>
            <a:endParaRPr lang="en-US"/>
          </a:p>
        </p:txBody>
      </p:sp>
      <p:pic>
        <p:nvPicPr>
          <p:cNvPr id="16386" name="Picture 2" descr="Image result for turtle intromittent org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507" y="1825625"/>
            <a:ext cx="7127108" cy="460886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tortoise pen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3879" y="2271793"/>
            <a:ext cx="2869904" cy="3716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53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Image result for sphenodon br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888" y="0"/>
            <a:ext cx="86566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262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78" name="Picture 22" descr="Image result for geck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3092" y="1335879"/>
            <a:ext cx="2275205" cy="2275205"/>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786" y="3235704"/>
            <a:ext cx="2062480" cy="15468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090" y="0"/>
            <a:ext cx="10515600" cy="1325563"/>
          </a:xfrm>
        </p:spPr>
        <p:txBody>
          <a:bodyPr/>
          <a:lstStyle/>
          <a:p>
            <a:r>
              <a:rPr lang="en-US" dirty="0" err="1"/>
              <a:t>Diapsida</a:t>
            </a:r>
            <a:endParaRPr lang="en-US" dirty="0"/>
          </a:p>
        </p:txBody>
      </p:sp>
      <p:pic>
        <p:nvPicPr>
          <p:cNvPr id="19458" name="Picture 2" descr="Image result for bi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28" y="1764745"/>
            <a:ext cx="1539875" cy="184416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ostrich"/>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66" name="Picture 10" descr="Image result for crocod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960" y="3914116"/>
            <a:ext cx="2527611" cy="1572736"/>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Image result for chamele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92155" y="1670361"/>
            <a:ext cx="1606239" cy="1606239"/>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Image result for turt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7977" y="2212383"/>
            <a:ext cx="1676399" cy="1257299"/>
          </a:xfrm>
          <a:prstGeom prst="rect">
            <a:avLst/>
          </a:prstGeom>
          <a:noFill/>
          <a:extLst>
            <a:ext uri="{909E8E84-426E-40DD-AFC4-6F175D3DCCD1}">
              <a14:hiddenFill xmlns:a14="http://schemas.microsoft.com/office/drawing/2010/main">
                <a:solidFill>
                  <a:srgbClr val="FFFFFF"/>
                </a:solidFill>
              </a14:hiddenFill>
            </a:ext>
          </a:extLst>
        </p:spPr>
      </p:pic>
      <p:pic>
        <p:nvPicPr>
          <p:cNvPr id="19472" name="Picture 16" descr="Image result for sphenod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07989" y="4367674"/>
            <a:ext cx="1986125" cy="1037445"/>
          </a:xfrm>
          <a:prstGeom prst="rect">
            <a:avLst/>
          </a:prstGeom>
          <a:noFill/>
          <a:extLst>
            <a:ext uri="{909E8E84-426E-40DD-AFC4-6F175D3DCCD1}">
              <a14:hiddenFill xmlns:a14="http://schemas.microsoft.com/office/drawing/2010/main">
                <a:solidFill>
                  <a:srgbClr val="FFFFFF"/>
                </a:solidFill>
              </a14:hiddenFill>
            </a:ext>
          </a:extLst>
        </p:spPr>
      </p:pic>
      <p:pic>
        <p:nvPicPr>
          <p:cNvPr id="19476" name="Picture 20" descr="Image result for snake neck turtl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4216" y="2068851"/>
            <a:ext cx="1188855" cy="1783282"/>
          </a:xfrm>
          <a:prstGeom prst="rect">
            <a:avLst/>
          </a:prstGeom>
          <a:noFill/>
          <a:extLst>
            <a:ext uri="{909E8E84-426E-40DD-AFC4-6F175D3DCCD1}">
              <a14:hiddenFill xmlns:a14="http://schemas.microsoft.com/office/drawing/2010/main">
                <a:solidFill>
                  <a:srgbClr val="FFFFFF"/>
                </a:solidFill>
              </a14:hiddenFill>
            </a:ext>
          </a:extLst>
        </p:spPr>
      </p:pic>
      <p:pic>
        <p:nvPicPr>
          <p:cNvPr id="19480" name="Picture 24" descr="Image result for cobr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3092" y="2938395"/>
            <a:ext cx="2042795" cy="22674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09450" y="1670360"/>
            <a:ext cx="3696958" cy="3734759"/>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107976" y="2075504"/>
            <a:ext cx="2891193" cy="1726356"/>
          </a:xfrm>
          <a:prstGeom prst="rect">
            <a:avLst/>
          </a:prstGeom>
          <a:noFill/>
          <a:ln w="508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358237" y="1026160"/>
            <a:ext cx="4833763" cy="4460692"/>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8" descr="Image result for best duck"/>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04211" y="2068851"/>
            <a:ext cx="1859302" cy="13404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27134" y="1201734"/>
            <a:ext cx="3507288" cy="461665"/>
          </a:xfrm>
          <a:prstGeom prst="rect">
            <a:avLst/>
          </a:prstGeom>
          <a:noFill/>
        </p:spPr>
        <p:txBody>
          <a:bodyPr wrap="square" rtlCol="0">
            <a:spAutoFit/>
          </a:bodyPr>
          <a:lstStyle/>
          <a:p>
            <a:r>
              <a:rPr lang="en-US" sz="2400" dirty="0" err="1"/>
              <a:t>Archosauria</a:t>
            </a:r>
            <a:endParaRPr lang="en-US" sz="2400" dirty="0"/>
          </a:p>
        </p:txBody>
      </p:sp>
      <p:sp>
        <p:nvSpPr>
          <p:cNvPr id="19" name="TextBox 18"/>
          <p:cNvSpPr txBox="1"/>
          <p:nvPr/>
        </p:nvSpPr>
        <p:spPr>
          <a:xfrm>
            <a:off x="9121035" y="548488"/>
            <a:ext cx="3507288" cy="461665"/>
          </a:xfrm>
          <a:prstGeom prst="rect">
            <a:avLst/>
          </a:prstGeom>
          <a:noFill/>
        </p:spPr>
        <p:txBody>
          <a:bodyPr wrap="square" rtlCol="0">
            <a:spAutoFit/>
          </a:bodyPr>
          <a:lstStyle/>
          <a:p>
            <a:r>
              <a:rPr lang="en-US" sz="2400" dirty="0" err="1"/>
              <a:t>Lepidosauria</a:t>
            </a:r>
            <a:endParaRPr lang="en-US" sz="2400" dirty="0"/>
          </a:p>
        </p:txBody>
      </p:sp>
      <p:sp>
        <p:nvSpPr>
          <p:cNvPr id="21" name="TextBox 20"/>
          <p:cNvSpPr txBox="1"/>
          <p:nvPr/>
        </p:nvSpPr>
        <p:spPr>
          <a:xfrm>
            <a:off x="4800527" y="1642266"/>
            <a:ext cx="1570352" cy="461665"/>
          </a:xfrm>
          <a:prstGeom prst="rect">
            <a:avLst/>
          </a:prstGeom>
          <a:noFill/>
        </p:spPr>
        <p:txBody>
          <a:bodyPr wrap="square" rtlCol="0">
            <a:spAutoFit/>
          </a:bodyPr>
          <a:lstStyle/>
          <a:p>
            <a:r>
              <a:rPr lang="en-US" sz="2400" dirty="0"/>
              <a:t>Testudines</a:t>
            </a:r>
          </a:p>
        </p:txBody>
      </p:sp>
    </p:spTree>
    <p:extLst>
      <p:ext uri="{BB962C8B-B14F-4D97-AF65-F5344CB8AC3E}">
        <p14:creationId xmlns:p14="http://schemas.microsoft.com/office/powerpoint/2010/main" val="308419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78" name="Picture 22" descr="Image result for geck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3092" y="1335879"/>
            <a:ext cx="2275205" cy="2275205"/>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7786" y="3235704"/>
            <a:ext cx="2062480" cy="15468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090" y="0"/>
            <a:ext cx="10515600" cy="1325563"/>
          </a:xfrm>
        </p:spPr>
        <p:txBody>
          <a:bodyPr/>
          <a:lstStyle/>
          <a:p>
            <a:r>
              <a:rPr lang="en-US" dirty="0" err="1"/>
              <a:t>Diapsida</a:t>
            </a:r>
            <a:endParaRPr lang="en-US" dirty="0"/>
          </a:p>
        </p:txBody>
      </p:sp>
      <p:pic>
        <p:nvPicPr>
          <p:cNvPr id="19458" name="Picture 2" descr="Image result for bi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28" y="1764745"/>
            <a:ext cx="1539875" cy="184416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ostrich"/>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66" name="Picture 10" descr="Image result for crocodi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960" y="3914116"/>
            <a:ext cx="2527611" cy="1572736"/>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Image result for chamele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92155" y="1670361"/>
            <a:ext cx="1606239" cy="1606239"/>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Image result for turt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7977" y="2212383"/>
            <a:ext cx="1676399" cy="1257299"/>
          </a:xfrm>
          <a:prstGeom prst="rect">
            <a:avLst/>
          </a:prstGeom>
          <a:noFill/>
          <a:extLst>
            <a:ext uri="{909E8E84-426E-40DD-AFC4-6F175D3DCCD1}">
              <a14:hiddenFill xmlns:a14="http://schemas.microsoft.com/office/drawing/2010/main">
                <a:solidFill>
                  <a:srgbClr val="FFFFFF"/>
                </a:solidFill>
              </a14:hiddenFill>
            </a:ext>
          </a:extLst>
        </p:spPr>
      </p:pic>
      <p:pic>
        <p:nvPicPr>
          <p:cNvPr id="19472" name="Picture 16" descr="Image result for sphenod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07989" y="4367674"/>
            <a:ext cx="1986125" cy="1037445"/>
          </a:xfrm>
          <a:prstGeom prst="rect">
            <a:avLst/>
          </a:prstGeom>
          <a:noFill/>
          <a:extLst>
            <a:ext uri="{909E8E84-426E-40DD-AFC4-6F175D3DCCD1}">
              <a14:hiddenFill xmlns:a14="http://schemas.microsoft.com/office/drawing/2010/main">
                <a:solidFill>
                  <a:srgbClr val="FFFFFF"/>
                </a:solidFill>
              </a14:hiddenFill>
            </a:ext>
          </a:extLst>
        </p:spPr>
      </p:pic>
      <p:pic>
        <p:nvPicPr>
          <p:cNvPr id="19476" name="Picture 20" descr="Image result for snake neck turtl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4216" y="2068851"/>
            <a:ext cx="1188855" cy="1783282"/>
          </a:xfrm>
          <a:prstGeom prst="rect">
            <a:avLst/>
          </a:prstGeom>
          <a:noFill/>
          <a:extLst>
            <a:ext uri="{909E8E84-426E-40DD-AFC4-6F175D3DCCD1}">
              <a14:hiddenFill xmlns:a14="http://schemas.microsoft.com/office/drawing/2010/main">
                <a:solidFill>
                  <a:srgbClr val="FFFFFF"/>
                </a:solidFill>
              </a14:hiddenFill>
            </a:ext>
          </a:extLst>
        </p:spPr>
      </p:pic>
      <p:pic>
        <p:nvPicPr>
          <p:cNvPr id="19480" name="Picture 24" descr="Image result for cobr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3092" y="2938395"/>
            <a:ext cx="2042795" cy="22674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09450" y="1670360"/>
            <a:ext cx="3696958" cy="3734759"/>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107976" y="2075504"/>
            <a:ext cx="2891193" cy="1726356"/>
          </a:xfrm>
          <a:prstGeom prst="rect">
            <a:avLst/>
          </a:prstGeom>
          <a:noFill/>
          <a:ln w="508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358237" y="1026160"/>
            <a:ext cx="4833763" cy="4460692"/>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8" descr="Image result for best duck"/>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04211" y="2068851"/>
            <a:ext cx="1859302" cy="1340485"/>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rot="1478299">
            <a:off x="161359" y="1890932"/>
            <a:ext cx="3608089" cy="2434780"/>
          </a:xfrm>
          <a:prstGeom prst="ellipse">
            <a:avLst/>
          </a:prstGeom>
          <a:noFill/>
          <a:ln w="635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rot="19706555">
            <a:off x="7124904" y="1584717"/>
            <a:ext cx="5056225" cy="2999877"/>
          </a:xfrm>
          <a:prstGeom prst="ellipse">
            <a:avLst/>
          </a:prstGeom>
          <a:noFill/>
          <a:ln w="635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27134" y="1201734"/>
            <a:ext cx="3507288" cy="461665"/>
          </a:xfrm>
          <a:prstGeom prst="rect">
            <a:avLst/>
          </a:prstGeom>
          <a:noFill/>
        </p:spPr>
        <p:txBody>
          <a:bodyPr wrap="square" rtlCol="0">
            <a:spAutoFit/>
          </a:bodyPr>
          <a:lstStyle/>
          <a:p>
            <a:r>
              <a:rPr lang="en-US" sz="2400" dirty="0" err="1"/>
              <a:t>Archosauria</a:t>
            </a:r>
            <a:endParaRPr lang="en-US" sz="2400" dirty="0"/>
          </a:p>
        </p:txBody>
      </p:sp>
      <p:sp>
        <p:nvSpPr>
          <p:cNvPr id="21" name="TextBox 20"/>
          <p:cNvSpPr txBox="1"/>
          <p:nvPr/>
        </p:nvSpPr>
        <p:spPr>
          <a:xfrm>
            <a:off x="9121035" y="548488"/>
            <a:ext cx="3507288" cy="461665"/>
          </a:xfrm>
          <a:prstGeom prst="rect">
            <a:avLst/>
          </a:prstGeom>
          <a:noFill/>
        </p:spPr>
        <p:txBody>
          <a:bodyPr wrap="square" rtlCol="0">
            <a:spAutoFit/>
          </a:bodyPr>
          <a:lstStyle/>
          <a:p>
            <a:r>
              <a:rPr lang="en-US" sz="2400" dirty="0" err="1"/>
              <a:t>Lepidosauria</a:t>
            </a:r>
            <a:endParaRPr lang="en-US" sz="2400" dirty="0"/>
          </a:p>
        </p:txBody>
      </p:sp>
      <p:sp>
        <p:nvSpPr>
          <p:cNvPr id="22" name="TextBox 21"/>
          <p:cNvSpPr txBox="1"/>
          <p:nvPr/>
        </p:nvSpPr>
        <p:spPr>
          <a:xfrm>
            <a:off x="4800527" y="1642266"/>
            <a:ext cx="1570352" cy="461665"/>
          </a:xfrm>
          <a:prstGeom prst="rect">
            <a:avLst/>
          </a:prstGeom>
          <a:noFill/>
        </p:spPr>
        <p:txBody>
          <a:bodyPr wrap="square" rtlCol="0">
            <a:spAutoFit/>
          </a:bodyPr>
          <a:lstStyle/>
          <a:p>
            <a:r>
              <a:rPr lang="en-US" sz="2400" dirty="0"/>
              <a:t>Testudines</a:t>
            </a:r>
          </a:p>
        </p:txBody>
      </p:sp>
      <p:sp>
        <p:nvSpPr>
          <p:cNvPr id="23" name="TextBox 22"/>
          <p:cNvSpPr txBox="1"/>
          <p:nvPr/>
        </p:nvSpPr>
        <p:spPr>
          <a:xfrm>
            <a:off x="1458337" y="3405750"/>
            <a:ext cx="3507288" cy="461665"/>
          </a:xfrm>
          <a:prstGeom prst="rect">
            <a:avLst/>
          </a:prstGeom>
          <a:noFill/>
        </p:spPr>
        <p:txBody>
          <a:bodyPr wrap="square" rtlCol="0">
            <a:spAutoFit/>
          </a:bodyPr>
          <a:lstStyle/>
          <a:p>
            <a:r>
              <a:rPr lang="en-US" sz="2400" dirty="0"/>
              <a:t>Aves</a:t>
            </a:r>
          </a:p>
        </p:txBody>
      </p:sp>
      <p:sp>
        <p:nvSpPr>
          <p:cNvPr id="24" name="TextBox 23"/>
          <p:cNvSpPr txBox="1"/>
          <p:nvPr/>
        </p:nvSpPr>
        <p:spPr>
          <a:xfrm>
            <a:off x="9021801" y="3335584"/>
            <a:ext cx="3507288" cy="461665"/>
          </a:xfrm>
          <a:prstGeom prst="rect">
            <a:avLst/>
          </a:prstGeom>
          <a:noFill/>
        </p:spPr>
        <p:txBody>
          <a:bodyPr wrap="square" rtlCol="0">
            <a:spAutoFit/>
          </a:bodyPr>
          <a:lstStyle/>
          <a:p>
            <a:r>
              <a:rPr lang="en-US" sz="2400" dirty="0" err="1"/>
              <a:t>Squamata</a:t>
            </a:r>
            <a:endParaRPr lang="en-US" sz="2400" dirty="0"/>
          </a:p>
        </p:txBody>
      </p:sp>
    </p:spTree>
    <p:extLst>
      <p:ext uri="{BB962C8B-B14F-4D97-AF65-F5344CB8AC3E}">
        <p14:creationId xmlns:p14="http://schemas.microsoft.com/office/powerpoint/2010/main" val="4214614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Osteoderms</a:t>
            </a:r>
          </a:p>
        </p:txBody>
      </p:sp>
      <p:sp>
        <p:nvSpPr>
          <p:cNvPr id="3" name="Content Placeholder 2"/>
          <p:cNvSpPr>
            <a:spLocks noGrp="1"/>
          </p:cNvSpPr>
          <p:nvPr>
            <p:ph idx="1"/>
          </p:nvPr>
        </p:nvSpPr>
        <p:spPr/>
        <p:txBody>
          <a:bodyPr/>
          <a:lstStyle/>
          <a:p>
            <a:endParaRPr lang="en-US"/>
          </a:p>
        </p:txBody>
      </p:sp>
      <p:pic>
        <p:nvPicPr>
          <p:cNvPr id="1026" name="Picture 2" descr="Backbone Race Report: Osteoder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727" y="1488495"/>
            <a:ext cx="30480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stralian Freshwater Crocodile osteoderms - Natural Sciences Collection —  Google Arts &amp; Cul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6727" y="122047"/>
            <a:ext cx="7696200" cy="40276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Belted Ones – The Rafting Monke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633" y="3812595"/>
            <a:ext cx="3100094" cy="26439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etosauria: a clade of armoured pseudosuchians from the Upper Triassic  continental beds | Geological Society, London, Special Publicati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3579" y="4166644"/>
            <a:ext cx="3756684" cy="269135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hylogeny of Amniota showing the osteological traits associated with... |  Download Scientific Diagra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94960" y="4281572"/>
            <a:ext cx="3358840" cy="257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455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Testudines</a:t>
            </a:r>
          </a:p>
        </p:txBody>
      </p:sp>
      <p:sp>
        <p:nvSpPr>
          <p:cNvPr id="3" name="Content Placeholder 2"/>
          <p:cNvSpPr>
            <a:spLocks noGrp="1"/>
          </p:cNvSpPr>
          <p:nvPr>
            <p:ph idx="1"/>
          </p:nvPr>
        </p:nvSpPr>
        <p:spPr/>
        <p:txBody>
          <a:bodyPr/>
          <a:lstStyle/>
          <a:p>
            <a:endParaRPr lang="en-US" dirty="0"/>
          </a:p>
        </p:txBody>
      </p:sp>
      <p:pic>
        <p:nvPicPr>
          <p:cNvPr id="8194" name="Picture 2" descr="Image result for trionychidae shell anato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084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886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turtle divers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044" y="-85090"/>
            <a:ext cx="10147409" cy="78473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Testudines</a:t>
            </a:r>
          </a:p>
        </p:txBody>
      </p:sp>
    </p:spTree>
    <p:extLst>
      <p:ext uri="{BB962C8B-B14F-4D97-AF65-F5344CB8AC3E}">
        <p14:creationId xmlns:p14="http://schemas.microsoft.com/office/powerpoint/2010/main" val="2602607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Testudines</a:t>
            </a:r>
          </a:p>
        </p:txBody>
      </p:sp>
      <p:sp>
        <p:nvSpPr>
          <p:cNvPr id="3" name="Content Placeholder 2"/>
          <p:cNvSpPr>
            <a:spLocks noGrp="1"/>
          </p:cNvSpPr>
          <p:nvPr>
            <p:ph idx="1"/>
          </p:nvPr>
        </p:nvSpPr>
        <p:spPr/>
        <p:txBody>
          <a:bodyPr/>
          <a:lstStyle/>
          <a:p>
            <a:endParaRPr lang="en-US" dirty="0"/>
          </a:p>
        </p:txBody>
      </p:sp>
      <p:pic>
        <p:nvPicPr>
          <p:cNvPr id="2052" name="Picture 4" descr="Image result for turtle phylogeny cryptodi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5909" y="1305243"/>
            <a:ext cx="8022491" cy="5552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599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Testudines</a:t>
            </a:r>
          </a:p>
        </p:txBody>
      </p:sp>
      <p:sp>
        <p:nvSpPr>
          <p:cNvPr id="3" name="Content Placeholder 2"/>
          <p:cNvSpPr>
            <a:spLocks noGrp="1"/>
          </p:cNvSpPr>
          <p:nvPr>
            <p:ph idx="1"/>
          </p:nvPr>
        </p:nvSpPr>
        <p:spPr/>
        <p:txBody>
          <a:bodyPr/>
          <a:lstStyle/>
          <a:p>
            <a:endParaRPr lang="en-US" dirty="0"/>
          </a:p>
        </p:txBody>
      </p:sp>
      <p:pic>
        <p:nvPicPr>
          <p:cNvPr id="2056" name="Picture 8" descr="Image result for pleurodira anato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985" y="3434081"/>
            <a:ext cx="6991350"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817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233</Words>
  <Application>Microsoft Office PowerPoint</Application>
  <PresentationFormat>Widescreen</PresentationFormat>
  <Paragraphs>39</Paragraphs>
  <Slides>24</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PowerPoint Presentation</vt:lpstr>
      <vt:lpstr>Diapsida</vt:lpstr>
      <vt:lpstr>Diapsida</vt:lpstr>
      <vt:lpstr>Diapsida</vt:lpstr>
      <vt:lpstr>Osteoderms</vt:lpstr>
      <vt:lpstr>Testudines</vt:lpstr>
      <vt:lpstr>Testudines</vt:lpstr>
      <vt:lpstr>Testudines</vt:lpstr>
      <vt:lpstr>Testudines</vt:lpstr>
      <vt:lpstr>Testudines</vt:lpstr>
      <vt:lpstr>Testudines: Pleurodira</vt:lpstr>
      <vt:lpstr>Testudines: Pleurodira</vt:lpstr>
      <vt:lpstr>Testudines: Pleurodira</vt:lpstr>
      <vt:lpstr>Testudines: Cryptodira</vt:lpstr>
      <vt:lpstr>Testudines: Cryptodira: Trionychids</vt:lpstr>
      <vt:lpstr>Testudines: Cryptodira: Chelonia</vt:lpstr>
      <vt:lpstr>Testudines: Cryptodira: Chelonia</vt:lpstr>
      <vt:lpstr>Testudines: Cryptodira: River &amp; Mud &amp; Snapping turtles</vt:lpstr>
      <vt:lpstr>Testudines: Cryptodira: Testudinoidea</vt:lpstr>
      <vt:lpstr>Breathing in a box</vt:lpstr>
      <vt:lpstr>PowerPoint Presentation</vt:lpstr>
      <vt:lpstr>PowerPoint Presentation</vt:lpstr>
      <vt:lpstr>Turtle mating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Mitchell</dc:creator>
  <cp:lastModifiedBy>Jonathan Mitchell</cp:lastModifiedBy>
  <cp:revision>4</cp:revision>
  <dcterms:created xsi:type="dcterms:W3CDTF">2020-11-18T13:38:39Z</dcterms:created>
  <dcterms:modified xsi:type="dcterms:W3CDTF">2020-11-30T01:48:52Z</dcterms:modified>
</cp:coreProperties>
</file>